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6" r:id="rId7"/>
    <p:sldId id="261" r:id="rId8"/>
    <p:sldId id="262" r:id="rId9"/>
    <p:sldId id="267" r:id="rId10"/>
    <p:sldId id="268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0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71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75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83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34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04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79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024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99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1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84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FC21-76DF-48BC-8EC1-E17C147A74EB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2592-48DF-4191-9275-BF3B25D5D9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91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Országos kompetenciamérés 2025</a:t>
            </a:r>
            <a:br>
              <a:rPr lang="hu-HU" sz="4000" b="1" dirty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>Intézményi jelentés </a:t>
            </a:r>
            <a:br>
              <a:rPr lang="hu-HU" sz="4000" b="1" dirty="0"/>
            </a:br>
            <a:r>
              <a:rPr lang="hu-HU" sz="4000" b="1" dirty="0"/>
              <a:t>Összefoglalás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082472"/>
            <a:ext cx="9144000" cy="1681019"/>
          </a:xfrm>
        </p:spPr>
        <p:txBody>
          <a:bodyPr>
            <a:normAutofit lnSpcReduction="10000"/>
          </a:bodyPr>
          <a:lstStyle/>
          <a:p>
            <a:r>
              <a:rPr lang="hu-HU" dirty="0"/>
              <a:t>Zalabéri Általános Iskola </a:t>
            </a:r>
          </a:p>
          <a:p>
            <a:r>
              <a:rPr lang="hu-HU" dirty="0"/>
              <a:t>8798 Zalabér, Hunyadi János utca 2. </a:t>
            </a:r>
          </a:p>
          <a:p>
            <a:r>
              <a:rPr lang="hu-HU" dirty="0"/>
              <a:t>OM azonosító: 037614 </a:t>
            </a:r>
          </a:p>
          <a:p>
            <a:r>
              <a:rPr lang="hu-HU" dirty="0"/>
              <a:t>Feladatellátási hely kódja: 001 </a:t>
            </a:r>
          </a:p>
        </p:txBody>
      </p:sp>
    </p:spTree>
    <p:extLst>
      <p:ext uri="{BB962C8B-B14F-4D97-AF65-F5344CB8AC3E}">
        <p14:creationId xmlns:p14="http://schemas.microsoft.com/office/powerpoint/2010/main" val="333241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4. A feladatellátási hely eredménye az eddigi     </a:t>
            </a:r>
            <a:br>
              <a:rPr lang="hu-HU" sz="3600" dirty="0"/>
            </a:br>
            <a:r>
              <a:rPr lang="hu-HU" sz="3600" dirty="0"/>
              <a:t>    kompetenciamérésekben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13" y="1385456"/>
            <a:ext cx="9563389" cy="422964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654" y="5694621"/>
            <a:ext cx="7441623" cy="10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7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</a:t>
            </a:r>
            <a:r>
              <a:rPr lang="hu-HU" sz="3200" dirty="0"/>
              <a:t>A feladatellátási hely eredménye az eddigi     </a:t>
            </a:r>
            <a:br>
              <a:rPr lang="hu-HU" sz="3200" dirty="0"/>
            </a:br>
            <a:r>
              <a:rPr lang="hu-HU" sz="3200" dirty="0"/>
              <a:t>   </a:t>
            </a:r>
            <a:r>
              <a:rPr lang="hu-HU" sz="3200" dirty="0" smtClean="0"/>
              <a:t>   </a:t>
            </a:r>
            <a:r>
              <a:rPr lang="hu-HU" sz="3200" dirty="0"/>
              <a:t>kompetenciamérésekben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b="82804"/>
          <a:stretch/>
        </p:blipFill>
        <p:spPr>
          <a:xfrm>
            <a:off x="482937" y="1512310"/>
            <a:ext cx="11220450" cy="85335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365664"/>
            <a:ext cx="11217612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2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Az alapszintet el nem érő tanulók aránya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940" y="1432766"/>
            <a:ext cx="7674119" cy="481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A minimumszintet el nem érő tanulók aránya*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2186"/>
          <a:stretch/>
        </p:blipFill>
        <p:spPr>
          <a:xfrm>
            <a:off x="461962" y="1948872"/>
            <a:ext cx="11268075" cy="246894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078345" y="4990284"/>
            <a:ext cx="9561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* Ez az arányszám a figyelembe vehető és nem a jelentésben szereplő tanulók létszámára vonatkozik. A 20/2012. (VIII. 31.) EMMI rendelet 80. §-a alapján vizsgált minimumszint matematika és szövegértés területen 6. évfolyamon a 2. képességszint, 8. és 10. évfolyamon a 3. képességszint.</a:t>
            </a:r>
          </a:p>
        </p:txBody>
      </p:sp>
    </p:spTree>
    <p:extLst>
      <p:ext uri="{BB962C8B-B14F-4D97-AF65-F5344CB8AC3E}">
        <p14:creationId xmlns:p14="http://schemas.microsoft.com/office/powerpoint/2010/main" val="316928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Az intézmény létszámadatai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0170"/>
              </p:ext>
            </p:extLst>
          </p:nvPr>
        </p:nvGraphicFramePr>
        <p:xfrm>
          <a:off x="925942" y="1339888"/>
          <a:ext cx="932180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859">
                  <a:extLst>
                    <a:ext uri="{9D8B030D-6E8A-4147-A177-3AD203B41FA5}">
                      <a16:colId xmlns:a16="http://schemas.microsoft.com/office/drawing/2014/main" val="2770910229"/>
                    </a:ext>
                  </a:extLst>
                </a:gridCol>
                <a:gridCol w="2996043">
                  <a:extLst>
                    <a:ext uri="{9D8B030D-6E8A-4147-A177-3AD203B41FA5}">
                      <a16:colId xmlns:a16="http://schemas.microsoft.com/office/drawing/2014/main" val="3171013346"/>
                    </a:ext>
                  </a:extLst>
                </a:gridCol>
                <a:gridCol w="2330451">
                  <a:extLst>
                    <a:ext uri="{9D8B030D-6E8A-4147-A177-3AD203B41FA5}">
                      <a16:colId xmlns:a16="http://schemas.microsoft.com/office/drawing/2014/main" val="3442382816"/>
                    </a:ext>
                  </a:extLst>
                </a:gridCol>
                <a:gridCol w="2330451">
                  <a:extLst>
                    <a:ext uri="{9D8B030D-6E8A-4147-A177-3AD203B41FA5}">
                      <a16:colId xmlns:a16="http://schemas.microsoft.com/office/drawing/2014/main" val="2936453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Évfolyam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Mérési terület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Összes tanuló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 jelentésben szereplő tanulók száma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6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712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szövegértés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64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történelem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24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digitális kultúra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90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történelem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874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digitális kultúra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6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53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szövegértés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2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természettudomány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40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angol idegen nyelv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381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történelem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03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digitális kultúra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55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26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2.1. Átlageredmények matematikából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b="36269"/>
          <a:stretch/>
        </p:blipFill>
        <p:spPr>
          <a:xfrm>
            <a:off x="838200" y="1755343"/>
            <a:ext cx="9839325" cy="302909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5218547"/>
            <a:ext cx="74961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0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2.2 Átlageredmények szövegértésből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63342" b="707"/>
          <a:stretch/>
        </p:blipFill>
        <p:spPr>
          <a:xfrm>
            <a:off x="838672" y="3031924"/>
            <a:ext cx="9839325" cy="170872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9839797" cy="13412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548" y="5118677"/>
            <a:ext cx="74961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7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2.3. </a:t>
            </a:r>
            <a:r>
              <a:rPr lang="hu-HU" dirty="0"/>
              <a:t>Átlageredmények természettudományból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2" y="1690688"/>
            <a:ext cx="11182350" cy="15335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-1" b="48127"/>
          <a:stretch/>
        </p:blipFill>
        <p:spPr>
          <a:xfrm>
            <a:off x="587952" y="3224213"/>
            <a:ext cx="11182350" cy="102278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039" y="4647623"/>
            <a:ext cx="74961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3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2.4. </a:t>
            </a:r>
            <a:r>
              <a:rPr lang="hu-HU" dirty="0"/>
              <a:t>Átlageredmények angol idegen nyelvből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2" y="1794019"/>
            <a:ext cx="11182350" cy="15335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50469"/>
          <a:stretch/>
        </p:blipFill>
        <p:spPr>
          <a:xfrm>
            <a:off x="587952" y="3327544"/>
            <a:ext cx="11182350" cy="97660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49" y="4721513"/>
            <a:ext cx="74961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2.5. </a:t>
            </a:r>
            <a:r>
              <a:rPr lang="hu-HU" dirty="0"/>
              <a:t>Átlageredmények történelemből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1" y="1424698"/>
            <a:ext cx="9598890" cy="131532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1" y="2740025"/>
            <a:ext cx="9598890" cy="25553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276" y="5397500"/>
            <a:ext cx="74961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2.6. </a:t>
            </a:r>
            <a:r>
              <a:rPr lang="hu-HU" dirty="0"/>
              <a:t>Átlageredmények digitális kultúrából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54" y="1452275"/>
            <a:ext cx="9109364" cy="124824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02" y="2700523"/>
            <a:ext cx="9100716" cy="24071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076" y="5247986"/>
            <a:ext cx="74961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A feladatellátási hely eredménye a tanulók </a:t>
            </a:r>
            <a:br>
              <a:rPr lang="hu-HU" dirty="0"/>
            </a:br>
            <a:r>
              <a:rPr lang="hu-HU" dirty="0"/>
              <a:t>    CSH-indexének tükrében *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1" y="1616797"/>
            <a:ext cx="7199745" cy="33773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50" y="5128945"/>
            <a:ext cx="7872700" cy="12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210</Words>
  <Application>Microsoft Office PowerPoint</Application>
  <PresentationFormat>Szélesvásznú</PresentationFormat>
  <Paragraphs>61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Országos kompetenciamérés 2025  Intézményi jelentés  Összefoglalás</vt:lpstr>
      <vt:lpstr>1. Az intézmény létszámadatai</vt:lpstr>
      <vt:lpstr>2.1. Átlageredmények matematikából</vt:lpstr>
      <vt:lpstr>2.2 Átlageredmények szövegértésből</vt:lpstr>
      <vt:lpstr>2.3. Átlageredmények természettudományból</vt:lpstr>
      <vt:lpstr>2.4. Átlageredmények angol idegen nyelvből</vt:lpstr>
      <vt:lpstr>2.5. Átlageredmények történelemből</vt:lpstr>
      <vt:lpstr>2.6. Átlageredmények digitális kultúrából</vt:lpstr>
      <vt:lpstr>3. A feladatellátási hely eredménye a tanulók      CSH-indexének tükrében *</vt:lpstr>
      <vt:lpstr>4. A feladatellátási hely eredménye az eddigi          kompetenciamérésekben</vt:lpstr>
      <vt:lpstr>4. A feladatellátási hely eredménye az eddigi            kompetenciamérésekben</vt:lpstr>
      <vt:lpstr>5. Az alapszintet el nem érő tanulók aránya</vt:lpstr>
      <vt:lpstr>6. A minimumszintet el nem érő tanulók aránya*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Országos kompetenciamérés 2025  Feladatellátási helyi jelentés  Összefoglalás</dc:title>
  <dc:creator>Papp Katalin</dc:creator>
  <cp:lastModifiedBy>Papp Katalin</cp:lastModifiedBy>
  <cp:revision>12</cp:revision>
  <dcterms:created xsi:type="dcterms:W3CDTF">2025-12-08T08:56:41Z</dcterms:created>
  <dcterms:modified xsi:type="dcterms:W3CDTF">2025-12-12T13:32:28Z</dcterms:modified>
</cp:coreProperties>
</file>